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6" r:id="rId2"/>
    <p:sldMasterId id="2147483704" r:id="rId3"/>
    <p:sldMasterId id="2147483722" r:id="rId4"/>
    <p:sldMasterId id="2147483740" r:id="rId5"/>
  </p:sldMasterIdLst>
  <p:sldIdLst>
    <p:sldId id="256" r:id="rId6"/>
    <p:sldId id="257" r:id="rId7"/>
    <p:sldId id="265" r:id="rId8"/>
    <p:sldId id="266" r:id="rId9"/>
    <p:sldId id="258" r:id="rId10"/>
    <p:sldId id="259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7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7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7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171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4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97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0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25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6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95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72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95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9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91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1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7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86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7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51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86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15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81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772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84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78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217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41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3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78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57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32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458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48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1321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2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838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2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99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83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902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677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1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570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1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554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33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7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3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804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98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448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869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807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183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510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229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018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759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4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229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855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24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111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989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372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991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570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26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500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0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636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826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7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3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67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1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0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9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86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avi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6A541-F049-44C5-895C-6C2713392F19}"/>
              </a:ext>
            </a:extLst>
          </p:cNvPr>
          <p:cNvSpPr/>
          <p:nvPr/>
        </p:nvSpPr>
        <p:spPr>
          <a:xfrm>
            <a:off x="2256816" y="-282102"/>
            <a:ext cx="737615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i="1" u="sng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VISUAL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B7FD1-FB82-4E5A-B8EA-C2AAEA4F525A}"/>
              </a:ext>
            </a:extLst>
          </p:cNvPr>
          <p:cNvSpPr txBox="1"/>
          <p:nvPr/>
        </p:nvSpPr>
        <p:spPr>
          <a:xfrm>
            <a:off x="1906621" y="2877398"/>
            <a:ext cx="101751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THE EXTRACTION OF VISUAL FEATURES INVOLVES TWO PARTS:</a:t>
            </a:r>
          </a:p>
          <a:p>
            <a:endParaRPr lang="en-US" sz="3600" dirty="0">
              <a:latin typeface="Arial Black" panose="020B0A04020102020204" pitchFamily="34" charset="0"/>
            </a:endParaRPr>
          </a:p>
          <a:p>
            <a:r>
              <a:rPr lang="en-US" sz="3600" dirty="0">
                <a:latin typeface="Arial Black" panose="020B0A04020102020204" pitchFamily="34" charset="0"/>
              </a:rPr>
              <a:t>1)EXTRACTION OF FACIAL FEATURES</a:t>
            </a:r>
          </a:p>
          <a:p>
            <a:r>
              <a:rPr lang="en-US" sz="3600" dirty="0">
                <a:latin typeface="Arial Black" panose="020B0A04020102020204" pitchFamily="34" charset="0"/>
              </a:rPr>
              <a:t>2)EXTRACTION OF SCENE BASED FEATURES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7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6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6B8A-8170-40F3-80AD-168FB0F6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0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i="1" u="sng" dirty="0">
                <a:latin typeface="Comic Sans MS" panose="030F0702030302020204" pitchFamily="66" charset="0"/>
              </a:rPr>
              <a:t>THE FACE ALINGMENT PART WAS CARRIED OUT USING DLIB AND OPEN CV</a:t>
            </a:r>
          </a:p>
          <a:p>
            <a:pPr marL="0" indent="0">
              <a:buNone/>
            </a:pPr>
            <a:r>
              <a:rPr lang="en-US" sz="2800" b="1" i="1" u="sng" dirty="0">
                <a:latin typeface="Comic Sans MS" panose="030F0702030302020204" pitchFamily="66" charset="0"/>
              </a:rPr>
              <a:t>I USED A 68 LANDMARK DETECTOR FOR THE PURPOSE</a:t>
            </a:r>
          </a:p>
          <a:p>
            <a:endParaRPr lang="en-US" dirty="0"/>
          </a:p>
        </p:txBody>
      </p:sp>
      <p:pic>
        <p:nvPicPr>
          <p:cNvPr id="4" name="test_video1">
            <a:hlinkClick r:id="" action="ppaction://media"/>
            <a:extLst>
              <a:ext uri="{FF2B5EF4-FFF2-40B4-BE49-F238E27FC236}">
                <a16:creationId xmlns:a16="http://schemas.microsoft.com/office/drawing/2014/main" id="{7FFE7632-F98B-4319-856F-20BCE015A5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120" y="2740054"/>
            <a:ext cx="4983061" cy="2802972"/>
          </a:xfrm>
          <a:prstGeom prst="rect">
            <a:avLst/>
          </a:prstGeom>
        </p:spPr>
      </p:pic>
      <p:pic>
        <p:nvPicPr>
          <p:cNvPr id="5" name="final1">
            <a:hlinkClick r:id="" action="ppaction://media"/>
            <a:extLst>
              <a:ext uri="{FF2B5EF4-FFF2-40B4-BE49-F238E27FC236}">
                <a16:creationId xmlns:a16="http://schemas.microsoft.com/office/drawing/2014/main" id="{953BD824-E816-4D4F-83F4-5DD4604834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1740" y="2740054"/>
            <a:ext cx="4983061" cy="28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64EE6-804B-4AD2-86F1-8A90D8FF5249}"/>
              </a:ext>
            </a:extLst>
          </p:cNvPr>
          <p:cNvSpPr txBox="1"/>
          <p:nvPr/>
        </p:nvSpPr>
        <p:spPr>
          <a:xfrm>
            <a:off x="2129018" y="5692037"/>
            <a:ext cx="311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FF0000"/>
                </a:solidFill>
              </a:rPr>
              <a:t>Original video</a:t>
            </a:r>
            <a:endParaRPr lang="en-IN" sz="2400" b="1" i="1" u="sn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C3D41-A8C3-43E8-BF41-AB25EFF85406}"/>
              </a:ext>
            </a:extLst>
          </p:cNvPr>
          <p:cNvSpPr txBox="1"/>
          <p:nvPr/>
        </p:nvSpPr>
        <p:spPr>
          <a:xfrm>
            <a:off x="7644601" y="5784370"/>
            <a:ext cx="3736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FF0000"/>
                </a:solidFill>
              </a:rPr>
              <a:t>After face alignment</a:t>
            </a:r>
            <a:endParaRPr lang="en-IN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BE182B-7FA6-4FB4-A971-E14F6764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506" y="3292812"/>
            <a:ext cx="2187095" cy="2187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E533C-DE09-4942-A465-F856A9B7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47" y="834437"/>
            <a:ext cx="2187095" cy="2187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10766-5323-45A1-81B8-3BF86CBBF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220" y="3292813"/>
            <a:ext cx="2017624" cy="2187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D41C02-F17F-418E-8FEC-F822E2DBB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71" y="834437"/>
            <a:ext cx="2024067" cy="2024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4CAB8-00D5-403C-88BA-62EFC7486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915" y="1239228"/>
            <a:ext cx="5521494" cy="5618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2DB77-3D41-4A62-A3D5-B1D729D53ADC}"/>
              </a:ext>
            </a:extLst>
          </p:cNvPr>
          <p:cNvSpPr txBox="1"/>
          <p:nvPr/>
        </p:nvSpPr>
        <p:spPr>
          <a:xfrm>
            <a:off x="39266" y="65952"/>
            <a:ext cx="57111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>
                <a:latin typeface="Arial Black" panose="020B0A04020102020204" pitchFamily="34" charset="0"/>
              </a:rPr>
              <a:t>ANOTHER SAMPLE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99511-3142-4753-B057-72EC8E76B3A7}"/>
              </a:ext>
            </a:extLst>
          </p:cNvPr>
          <p:cNvSpPr txBox="1"/>
          <p:nvPr/>
        </p:nvSpPr>
        <p:spPr>
          <a:xfrm>
            <a:off x="7343548" y="65952"/>
            <a:ext cx="195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ORIGINAL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80342-EE3B-41A5-ACB6-201DF745CF2F}"/>
              </a:ext>
            </a:extLst>
          </p:cNvPr>
          <p:cNvSpPr txBox="1"/>
          <p:nvPr/>
        </p:nvSpPr>
        <p:spPr>
          <a:xfrm>
            <a:off x="9961123" y="0"/>
            <a:ext cx="210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AFTER ALIGNMENT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6384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9482F-BC6B-4858-84C5-FB9042EC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8" y="1407904"/>
            <a:ext cx="5760504" cy="3971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64EEA-95CD-4356-90A6-D1DA448C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10" y="652679"/>
            <a:ext cx="1827654" cy="182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8CD0-D02C-4710-A9BD-A9EFBEC3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73" y="4969761"/>
            <a:ext cx="1705083" cy="1627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1BE75-B4BC-4119-AAD6-A1FEB4E4F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885" y="2824600"/>
            <a:ext cx="1827654" cy="1827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59AC46-4A23-4C92-938D-E077F2ADB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273" y="652679"/>
            <a:ext cx="1827654" cy="182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A9FC62-F358-46BB-8137-AE5DF9FCF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885" y="4899571"/>
            <a:ext cx="1795279" cy="1697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BE5DA3-1D2C-4C55-AFA0-3A717BD8C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273" y="2784178"/>
            <a:ext cx="1908498" cy="19084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9BD0CD-6603-439C-B574-084867F2A290}"/>
              </a:ext>
            </a:extLst>
          </p:cNvPr>
          <p:cNvSpPr/>
          <p:nvPr/>
        </p:nvSpPr>
        <p:spPr>
          <a:xfrm>
            <a:off x="5735717" y="-140093"/>
            <a:ext cx="34825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ORIGINAL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0FDDAD-7245-4042-B03C-40A9200F815D}"/>
              </a:ext>
            </a:extLst>
          </p:cNvPr>
          <p:cNvSpPr/>
          <p:nvPr/>
        </p:nvSpPr>
        <p:spPr>
          <a:xfrm>
            <a:off x="9227823" y="-154656"/>
            <a:ext cx="304121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ALIGNED</a:t>
            </a:r>
          </a:p>
          <a:p>
            <a:pPr algn="ctr"/>
            <a:endParaRPr lang="en-IN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78975-E4A4-4A93-B11D-BC54B872D8E1}"/>
              </a:ext>
            </a:extLst>
          </p:cNvPr>
          <p:cNvSpPr txBox="1"/>
          <p:nvPr/>
        </p:nvSpPr>
        <p:spPr>
          <a:xfrm>
            <a:off x="173368" y="198462"/>
            <a:ext cx="5914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 Black" panose="020B0A04020102020204" pitchFamily="34" charset="0"/>
              </a:rPr>
              <a:t>IMAGES WITH WRONG RESULTS</a:t>
            </a:r>
            <a:endParaRPr lang="en-IN" sz="3200" b="1" i="1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3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0D08-5E9A-40BF-B142-6CD979D6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50" y="859172"/>
            <a:ext cx="10739625" cy="599882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Further for the extraction of facial features I  was planning to use two models </a:t>
            </a:r>
          </a:p>
          <a:p>
            <a:r>
              <a:rPr lang="en-US" sz="3200" dirty="0">
                <a:latin typeface="Arial Black" panose="020B0A04020102020204" pitchFamily="34" charset="0"/>
              </a:rPr>
              <a:t>1) VGG face</a:t>
            </a:r>
          </a:p>
          <a:p>
            <a:r>
              <a:rPr lang="en-US" sz="3200" dirty="0">
                <a:latin typeface="Arial Black" panose="020B0A04020102020204" pitchFamily="34" charset="0"/>
              </a:rPr>
              <a:t>2) Local  Gabor Binary Patterns(LGBP) descriptor(using 32 Gabor filters )</a:t>
            </a:r>
          </a:p>
          <a:p>
            <a:endParaRPr lang="en-US" sz="3200" dirty="0">
              <a:latin typeface="Arial Black" panose="020B0A04020102020204" pitchFamily="34" charset="0"/>
            </a:endParaRPr>
          </a:p>
          <a:p>
            <a:r>
              <a:rPr lang="en-US" sz="3200" dirty="0">
                <a:latin typeface="Arial Black" panose="020B0A04020102020204" pitchFamily="34" charset="0"/>
              </a:rPr>
              <a:t>After that we will combine the model and fed the results into an ELM kernel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DEC2-780B-468C-A7A4-290D64ABFECD}"/>
              </a:ext>
            </a:extLst>
          </p:cNvPr>
          <p:cNvSpPr txBox="1"/>
          <p:nvPr/>
        </p:nvSpPr>
        <p:spPr>
          <a:xfrm>
            <a:off x="2247378" y="0"/>
            <a:ext cx="8414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Impact" panose="020B0806030902050204" pitchFamily="34" charset="0"/>
              </a:rPr>
              <a:t>FACIAL FEATURES</a:t>
            </a:r>
            <a:endParaRPr lang="en-IN" sz="4000" b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1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D4D2-4811-44D6-895D-34C2452E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12" y="457200"/>
            <a:ext cx="10018713" cy="1752599"/>
          </a:xfrm>
          <a:noFill/>
        </p:spPr>
        <p:txBody>
          <a:bodyPr/>
          <a:lstStyle/>
          <a:p>
            <a:r>
              <a:rPr lang="en-US" dirty="0">
                <a:latin typeface="Dutch801 XBd BT" panose="02020903060505020304" pitchFamily="18" charset="0"/>
              </a:rPr>
              <a:t>SCENE FEATURES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9A4E-6419-4302-8124-50A4BE51ECD9}"/>
              </a:ext>
            </a:extLst>
          </p:cNvPr>
          <p:cNvSpPr txBox="1"/>
          <p:nvPr/>
        </p:nvSpPr>
        <p:spPr>
          <a:xfrm>
            <a:off x="1634247" y="2772383"/>
            <a:ext cx="8521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THIS PURPOSE  I WAS THINKING TO USE THE VGG 19 OR VGG 16 MODEL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38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FB2F-3307-4317-B788-3DE9E4BF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23" y="354058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the evaluation  of the five traits we will be using a pre defined set of If else statements </a:t>
            </a:r>
            <a:br>
              <a:rPr lang="en-US" dirty="0"/>
            </a:br>
            <a:r>
              <a:rPr lang="en-US" dirty="0"/>
              <a:t>for deciding whether to call a person or not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327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F021-F6D9-49B3-9451-56E6208A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E47E-0A4C-4050-ACDB-A13A81EC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1)What are free and meta parameters</a:t>
            </a:r>
          </a:p>
          <a:p>
            <a:r>
              <a:rPr lang="en-US" sz="3200" dirty="0"/>
              <a:t>2) What is the meaning of line ‘Using an LBP descriptor from three orthogonal planes’</a:t>
            </a:r>
          </a:p>
          <a:p>
            <a:r>
              <a:rPr lang="en-US" sz="3200" dirty="0"/>
              <a:t>3) In the MATLAB code they referred to a word “3d video "so Is it referencing to the original video or something like that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99745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202</Words>
  <Application>Microsoft Office PowerPoint</Application>
  <PresentationFormat>Widescreen</PresentationFormat>
  <Paragraphs>28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Arial Black</vt:lpstr>
      <vt:lpstr>Century Gothic</vt:lpstr>
      <vt:lpstr>Comic Sans MS</vt:lpstr>
      <vt:lpstr>Corbel</vt:lpstr>
      <vt:lpstr>Dutch801 XBd BT</vt:lpstr>
      <vt:lpstr>Garamond</vt:lpstr>
      <vt:lpstr>Impact</vt:lpstr>
      <vt:lpstr>Wingdings 2</vt:lpstr>
      <vt:lpstr>Wingdings 3</vt:lpstr>
      <vt:lpstr>Ion</vt:lpstr>
      <vt:lpstr>Parallax</vt:lpstr>
      <vt:lpstr>Vapor Trail</vt:lpstr>
      <vt:lpstr>Organic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FEATURES </vt:lpstr>
      <vt:lpstr>After the evaluation  of the five traits we will be using a pre defined set of If else statements  for deciding whether to call a person or not </vt:lpstr>
      <vt:lpstr>DOUBTS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FEATURES</dc:title>
  <dc:creator>hardik arora</dc:creator>
  <cp:lastModifiedBy>hardik arora</cp:lastModifiedBy>
  <cp:revision>12</cp:revision>
  <dcterms:created xsi:type="dcterms:W3CDTF">2020-07-22T19:09:38Z</dcterms:created>
  <dcterms:modified xsi:type="dcterms:W3CDTF">2020-07-23T01:02:14Z</dcterms:modified>
</cp:coreProperties>
</file>